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 Extra Bold"/>
      <p:regular r:id="rId15"/>
    </p:embeddedFont>
    <p:embeddedFont>
      <p:font typeface="Syne"/>
      <p:regular r:id="rId16"/>
    </p:embeddedFont>
    <p:embeddedFont>
      <p:font typeface="Syn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notesMaster" Target="/ppt/notesMasters/notesMaster1.xml" Id="rId10" /><Relationship Type="http://schemas.openxmlformats.org/officeDocument/2006/relationships/presProps" Target="/ppt/presProps.xml" Id="rId11" /><Relationship Type="http://schemas.openxmlformats.org/officeDocument/2006/relationships/viewProps" Target="/ppt/viewProps.xml" Id="rId12" /><Relationship Type="http://schemas.openxmlformats.org/officeDocument/2006/relationships/theme" Target="/ppt/theme/theme1.xml" Id="rId13" /><Relationship Type="http://schemas.openxmlformats.org/officeDocument/2006/relationships/tableStyles" Target="/ppt/tableStyles.xml" Id="rId14" /><Relationship Type="http://schemas.openxmlformats.org/officeDocument/2006/relationships/font" Target="/ppt/fonts/font1.fntdata" Id="rId15" /><Relationship Type="http://schemas.openxmlformats.org/officeDocument/2006/relationships/font" Target="/ppt/fonts/font2.fntdata" Id="rId16" /><Relationship Type="http://schemas.openxmlformats.org/officeDocument/2006/relationships/font" Target="/ppt/fonts/font3.fntdata" Id="rId17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theme" Target="/ppt/theme/theme1.xml" Id="rId10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slideLayout" Target="/ppt/slideLayouts/slideLayout4.xml" Id="rId4" /><Relationship Type="http://schemas.openxmlformats.org/officeDocument/2006/relationships/notesSlide" Target="/ppt/notesSlides/notesSlide3.xml" Id="rId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slideLayout" Target="/ppt/slideLayouts/slideLayout7.xml" Id="rId2" /><Relationship Type="http://schemas.openxmlformats.org/officeDocument/2006/relationships/notesSlide" Target="/ppt/notesSlides/notesSlide6.xm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notesSlide" Target="/ppt/notesSlides/notesSlide8.xml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36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A/B Testing for Conversion Rate Analysis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94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Analysis Internship – Project 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0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Kashish Rangwani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72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61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754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244453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 analyze whether a new webpage design (Variant B) performs better than the original version (Variant A) in terms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conversion rate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using A/B testing.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867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8646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Method: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35507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Simulate user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Calculate conversion rates and confidence intervals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2394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 hypothesis testing using z-test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7260"/>
            <a:ext cx="7295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Simulation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862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2130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simulated data using Python for 10,000 visitors on each variant.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347085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1074" y="357389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np.random.binomial() to simulate real-world results.</a:t>
            </a:r>
            <a:endParaRPr lang="en-US" sz="1750" dirty="0"/>
          </a:p>
        </p:txBody>
      </p:sp>
      <p:sp>
        <p:nvSpPr>
          <p:cNvPr id="8" name="Shape 3"/>
          <p:cNvSpPr/>
          <p:nvPr/>
        </p:nvSpPr>
        <p:spPr>
          <a:xfrm>
            <a:off x="6280190" y="4963120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287810" y="497074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6514862" y="511444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403908" y="51144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Total Visitors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0289143" y="51144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Assumed CR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2174379" y="511444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Simulated Conversions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7810" y="5983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514862" y="61276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8403908" y="612767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10,000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0289143" y="612767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10%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2174379" y="61276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~1000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6287810" y="663428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6514862" y="67779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8403908" y="677799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10,000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10289143" y="677799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12%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12174379" y="67779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~1200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Conversion Rates &amp; Confidence Intervals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1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Calculated conversion rates and 95% confidence intervals using a custom function.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6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ranges help estimate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true success rate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for each version.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17018"/>
            <a:ext cx="6244709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724638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343" y="4868347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589490" y="4868347"/>
            <a:ext cx="10960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Conversion Rate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46828" y="4868347"/>
            <a:ext cx="10960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95% CI (Lower)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04165" y="4868347"/>
            <a:ext cx="10998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95% CI (Upper)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73786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88156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589490" y="5881568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~10%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146828" y="5881568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e.g. 9.4%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704165" y="588156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e.g. 10.6%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38817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653188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589490" y="6531888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~12%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6531888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e.g. 11.3%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704165" y="653188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e.g. 12.7%</a:t>
            </a:r>
            <a:endParaRPr lang="en-US" sz="17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572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33" y="418981"/>
            <a:ext cx="3842266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Visualization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733" y="1197650"/>
            <a:ext cx="7255788" cy="49574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1733" y="6325910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Bar chart showing conversion rate comparison with confidence intervals.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31733" y="6739771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Variant A — ~10%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31733" y="7153632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Variant B — ~12%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31733" y="7567493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✅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Visual gap suggests Variant B might be statistically better.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Hypothesis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9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 used a two-proportion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z-test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to test the difference in conversion rates.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37836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872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Hypotheses: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36268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H₀: Variant B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better than 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80488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H₁: Variant B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better than 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629037"/>
            <a:ext cx="7556421" cy="1338382"/>
          </a:xfrm>
          <a:prstGeom prst="roundRect">
            <a:avLst>
              <a:gd name="adj" fmla="val 711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14624" y="58634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If p-value &lt; 0.05, we reject H₀.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6362462"/>
            <a:ext cx="708755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Result: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Statistically significant improvement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 Variant B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64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&amp;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42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17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Variant B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outperformed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Variant A in conversion rates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1081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1818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Confidence Intervals did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overlap much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72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14576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z-test confirmed results were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 by chance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359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109692"/>
            <a:ext cx="681930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💡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Insight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A/B testing is a powerful tool to make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data-driven product decisions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5946"/>
            <a:ext cx="7840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Tools &amp; Learnings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1701"/>
            <a:ext cx="302537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🛠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Tools Used: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04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26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Numpy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7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Matplotlib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92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Statsmodels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31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Scipy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1701"/>
            <a:ext cx="401347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What I Learned: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204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Simulating real data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626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Understanding confidence intervals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Running statistical tests to validate decisions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47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Visualizing and interpreting business data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2025-06-24T04:49:34Z</dcterms:created>
  <dcterms:modified xsi:type="dcterms:W3CDTF">2025-06-24T04:49:34Z</dcterms:modified>
</cp:coreProperties>
</file>